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8" r:id="rId12"/>
    <p:sldId id="270" r:id="rId13"/>
    <p:sldId id="264" r:id="rId14"/>
    <p:sldId id="265" r:id="rId15"/>
    <p:sldId id="266" r:id="rId16"/>
    <p:sldId id="267" r:id="rId17"/>
    <p:sldId id="269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D5EB1-CBDD-49BE-B80C-C165786AC09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CE7E8E-6710-4526-ACDC-03E811289016}">
      <dgm:prSet custT="1"/>
      <dgm:spPr/>
      <dgm:t>
        <a:bodyPr/>
        <a:lstStyle/>
        <a:p>
          <a:r>
            <a:rPr lang="en-US" sz="2800" dirty="0"/>
            <a:t>           Framework - Python Django </a:t>
          </a:r>
        </a:p>
      </dgm:t>
    </dgm:pt>
    <dgm:pt modelId="{3F910E8B-AAF7-4ECE-84CC-B61DF09F3835}" type="parTrans" cxnId="{7AF98EA1-03DA-45DC-9DBB-4F5CC339ABDF}">
      <dgm:prSet/>
      <dgm:spPr/>
      <dgm:t>
        <a:bodyPr/>
        <a:lstStyle/>
        <a:p>
          <a:endParaRPr lang="en-US"/>
        </a:p>
      </dgm:t>
    </dgm:pt>
    <dgm:pt modelId="{DB94694A-3835-4816-992D-988A76C80019}" type="sibTrans" cxnId="{7AF98EA1-03DA-45DC-9DBB-4F5CC339ABDF}">
      <dgm:prSet/>
      <dgm:spPr/>
      <dgm:t>
        <a:bodyPr/>
        <a:lstStyle/>
        <a:p>
          <a:endParaRPr lang="en-US"/>
        </a:p>
      </dgm:t>
    </dgm:pt>
    <dgm:pt modelId="{44682441-D907-4C3A-970C-A42661013238}">
      <dgm:prSet custT="1"/>
      <dgm:spPr/>
      <dgm:t>
        <a:bodyPr/>
        <a:lstStyle/>
        <a:p>
          <a:r>
            <a:rPr lang="en-US" sz="2800" dirty="0"/>
            <a:t>           Database – pgAdmin(PostgreSQL</a:t>
          </a:r>
          <a:r>
            <a:rPr lang="en-US" sz="3400" dirty="0"/>
            <a:t>)</a:t>
          </a:r>
        </a:p>
      </dgm:t>
    </dgm:pt>
    <dgm:pt modelId="{4AAF2B5F-65ED-4A22-83C4-16B5A42A8A47}" type="parTrans" cxnId="{BCEE62C5-0C7D-4013-88EE-7B989E62C7EB}">
      <dgm:prSet/>
      <dgm:spPr/>
      <dgm:t>
        <a:bodyPr/>
        <a:lstStyle/>
        <a:p>
          <a:endParaRPr lang="en-US"/>
        </a:p>
      </dgm:t>
    </dgm:pt>
    <dgm:pt modelId="{4395E189-9AF1-4B72-9A5D-5D411AE8A6E5}" type="sibTrans" cxnId="{BCEE62C5-0C7D-4013-88EE-7B989E62C7EB}">
      <dgm:prSet/>
      <dgm:spPr/>
      <dgm:t>
        <a:bodyPr/>
        <a:lstStyle/>
        <a:p>
          <a:endParaRPr lang="en-US"/>
        </a:p>
      </dgm:t>
    </dgm:pt>
    <dgm:pt modelId="{EA32C418-B202-4CBD-A101-E18AE4AC3585}">
      <dgm:prSet custT="1"/>
      <dgm:spPr/>
      <dgm:t>
        <a:bodyPr/>
        <a:lstStyle/>
        <a:p>
          <a:r>
            <a:rPr lang="en-US" sz="2800" dirty="0"/>
            <a:t>           Visualization – google charts</a:t>
          </a:r>
        </a:p>
      </dgm:t>
    </dgm:pt>
    <dgm:pt modelId="{0D38FB86-D02B-4332-9F83-EE3B18237122}" type="parTrans" cxnId="{7467E188-721E-4931-99A2-B5595E370E26}">
      <dgm:prSet/>
      <dgm:spPr/>
      <dgm:t>
        <a:bodyPr/>
        <a:lstStyle/>
        <a:p>
          <a:endParaRPr lang="en-US"/>
        </a:p>
      </dgm:t>
    </dgm:pt>
    <dgm:pt modelId="{86E2A9EA-5BF9-4E6C-8861-B7004B1DDFA0}" type="sibTrans" cxnId="{7467E188-721E-4931-99A2-B5595E370E26}">
      <dgm:prSet/>
      <dgm:spPr/>
      <dgm:t>
        <a:bodyPr/>
        <a:lstStyle/>
        <a:p>
          <a:endParaRPr lang="en-US"/>
        </a:p>
      </dgm:t>
    </dgm:pt>
    <dgm:pt modelId="{68FBE1B1-9DB5-439C-BAF8-08FB0FCD46F4}">
      <dgm:prSet custT="1"/>
      <dgm:spPr/>
      <dgm:t>
        <a:bodyPr/>
        <a:lstStyle/>
        <a:p>
          <a:r>
            <a:rPr lang="en-US" sz="2800" dirty="0"/>
            <a:t>           UI – JavaScript/HTML/CSS</a:t>
          </a:r>
        </a:p>
      </dgm:t>
    </dgm:pt>
    <dgm:pt modelId="{4CAAE43C-4723-4739-B138-DE2B23FEAF09}" type="parTrans" cxnId="{5CB11E41-4579-4826-A05B-FD21EBE71EC1}">
      <dgm:prSet/>
      <dgm:spPr/>
      <dgm:t>
        <a:bodyPr/>
        <a:lstStyle/>
        <a:p>
          <a:endParaRPr lang="en-US"/>
        </a:p>
      </dgm:t>
    </dgm:pt>
    <dgm:pt modelId="{936607C4-6D7F-449E-AE39-CA67DFB0AE2D}" type="sibTrans" cxnId="{5CB11E41-4579-4826-A05B-FD21EBE71EC1}">
      <dgm:prSet/>
      <dgm:spPr/>
      <dgm:t>
        <a:bodyPr/>
        <a:lstStyle/>
        <a:p>
          <a:endParaRPr lang="en-US"/>
        </a:p>
      </dgm:t>
    </dgm:pt>
    <dgm:pt modelId="{2E6A77AE-22F2-46C1-99D0-72C2BCE49135}">
      <dgm:prSet custT="1"/>
      <dgm:spPr/>
      <dgm:t>
        <a:bodyPr/>
        <a:lstStyle/>
        <a:p>
          <a:r>
            <a:rPr lang="en-US" sz="2800" dirty="0"/>
            <a:t>           Cloud – AWS(EC2, RDS, Elastic IP)</a:t>
          </a:r>
        </a:p>
      </dgm:t>
    </dgm:pt>
    <dgm:pt modelId="{546BF5A4-8DF2-4103-A90D-36F6CA51036E}" type="parTrans" cxnId="{DF1F635B-79AE-430A-9E21-FE6DC7AB5569}">
      <dgm:prSet/>
      <dgm:spPr/>
      <dgm:t>
        <a:bodyPr/>
        <a:lstStyle/>
        <a:p>
          <a:endParaRPr lang="en-US"/>
        </a:p>
      </dgm:t>
    </dgm:pt>
    <dgm:pt modelId="{72BE62E6-DDC5-4186-8F91-88D7BD7E8643}" type="sibTrans" cxnId="{DF1F635B-79AE-430A-9E21-FE6DC7AB5569}">
      <dgm:prSet/>
      <dgm:spPr/>
      <dgm:t>
        <a:bodyPr/>
        <a:lstStyle/>
        <a:p>
          <a:endParaRPr lang="en-US"/>
        </a:p>
      </dgm:t>
    </dgm:pt>
    <dgm:pt modelId="{3538B61E-EF9F-4B18-9F55-8CFF856681D3}" type="pres">
      <dgm:prSet presAssocID="{D45D5EB1-CBDD-49BE-B80C-C165786AC095}" presName="vert0" presStyleCnt="0">
        <dgm:presLayoutVars>
          <dgm:dir/>
          <dgm:animOne val="branch"/>
          <dgm:animLvl val="lvl"/>
        </dgm:presLayoutVars>
      </dgm:prSet>
      <dgm:spPr/>
    </dgm:pt>
    <dgm:pt modelId="{8BEBFF44-9949-4895-A200-5A29A8B91BBC}" type="pres">
      <dgm:prSet presAssocID="{50CE7E8E-6710-4526-ACDC-03E811289016}" presName="thickLine" presStyleLbl="alignNode1" presStyleIdx="0" presStyleCnt="5"/>
      <dgm:spPr/>
    </dgm:pt>
    <dgm:pt modelId="{BF5ADAE6-A039-4379-B534-7B2D883F1302}" type="pres">
      <dgm:prSet presAssocID="{50CE7E8E-6710-4526-ACDC-03E811289016}" presName="horz1" presStyleCnt="0"/>
      <dgm:spPr/>
    </dgm:pt>
    <dgm:pt modelId="{459AE9DF-4C96-44C1-8BA6-2AD9458AAB9E}" type="pres">
      <dgm:prSet presAssocID="{50CE7E8E-6710-4526-ACDC-03E811289016}" presName="tx1" presStyleLbl="revTx" presStyleIdx="0" presStyleCnt="5"/>
      <dgm:spPr/>
    </dgm:pt>
    <dgm:pt modelId="{BD597CD7-6FF9-40CE-9A82-47F8A1DED621}" type="pres">
      <dgm:prSet presAssocID="{50CE7E8E-6710-4526-ACDC-03E811289016}" presName="vert1" presStyleCnt="0"/>
      <dgm:spPr/>
    </dgm:pt>
    <dgm:pt modelId="{530D85A2-E275-4CAA-A7B1-7424767C3539}" type="pres">
      <dgm:prSet presAssocID="{44682441-D907-4C3A-970C-A42661013238}" presName="thickLine" presStyleLbl="alignNode1" presStyleIdx="1" presStyleCnt="5"/>
      <dgm:spPr/>
    </dgm:pt>
    <dgm:pt modelId="{659345C5-A75A-41ED-A01C-07843AFA388F}" type="pres">
      <dgm:prSet presAssocID="{44682441-D907-4C3A-970C-A42661013238}" presName="horz1" presStyleCnt="0"/>
      <dgm:spPr/>
    </dgm:pt>
    <dgm:pt modelId="{B649101F-C8AF-4AF5-9ADC-D7123A323930}" type="pres">
      <dgm:prSet presAssocID="{44682441-D907-4C3A-970C-A42661013238}" presName="tx1" presStyleLbl="revTx" presStyleIdx="1" presStyleCnt="5"/>
      <dgm:spPr/>
    </dgm:pt>
    <dgm:pt modelId="{E9367757-1286-4265-A24D-0010980970D2}" type="pres">
      <dgm:prSet presAssocID="{44682441-D907-4C3A-970C-A42661013238}" presName="vert1" presStyleCnt="0"/>
      <dgm:spPr/>
    </dgm:pt>
    <dgm:pt modelId="{C2CC912C-A582-4C93-B3E5-099A5CE9D0BB}" type="pres">
      <dgm:prSet presAssocID="{EA32C418-B202-4CBD-A101-E18AE4AC3585}" presName="thickLine" presStyleLbl="alignNode1" presStyleIdx="2" presStyleCnt="5"/>
      <dgm:spPr/>
    </dgm:pt>
    <dgm:pt modelId="{9E82D4E4-76F4-4745-8F41-796764A4DF5C}" type="pres">
      <dgm:prSet presAssocID="{EA32C418-B202-4CBD-A101-E18AE4AC3585}" presName="horz1" presStyleCnt="0"/>
      <dgm:spPr/>
    </dgm:pt>
    <dgm:pt modelId="{2EC7497B-3184-484C-A68E-D9B7C389A568}" type="pres">
      <dgm:prSet presAssocID="{EA32C418-B202-4CBD-A101-E18AE4AC3585}" presName="tx1" presStyleLbl="revTx" presStyleIdx="2" presStyleCnt="5"/>
      <dgm:spPr/>
    </dgm:pt>
    <dgm:pt modelId="{32455CAF-99F5-4992-BDB5-A444C5B77F96}" type="pres">
      <dgm:prSet presAssocID="{EA32C418-B202-4CBD-A101-E18AE4AC3585}" presName="vert1" presStyleCnt="0"/>
      <dgm:spPr/>
    </dgm:pt>
    <dgm:pt modelId="{429D2FD5-E63B-41CE-89A3-93B26E43D0BE}" type="pres">
      <dgm:prSet presAssocID="{68FBE1B1-9DB5-439C-BAF8-08FB0FCD46F4}" presName="thickLine" presStyleLbl="alignNode1" presStyleIdx="3" presStyleCnt="5"/>
      <dgm:spPr/>
    </dgm:pt>
    <dgm:pt modelId="{F9DA51DE-D03C-48B9-BC1B-88F7EE572A2D}" type="pres">
      <dgm:prSet presAssocID="{68FBE1B1-9DB5-439C-BAF8-08FB0FCD46F4}" presName="horz1" presStyleCnt="0"/>
      <dgm:spPr/>
    </dgm:pt>
    <dgm:pt modelId="{E7BBB013-2781-4C9A-A0D1-AD781B080B33}" type="pres">
      <dgm:prSet presAssocID="{68FBE1B1-9DB5-439C-BAF8-08FB0FCD46F4}" presName="tx1" presStyleLbl="revTx" presStyleIdx="3" presStyleCnt="5"/>
      <dgm:spPr/>
    </dgm:pt>
    <dgm:pt modelId="{12996265-297F-4C77-A4A9-C452B42D0DAD}" type="pres">
      <dgm:prSet presAssocID="{68FBE1B1-9DB5-439C-BAF8-08FB0FCD46F4}" presName="vert1" presStyleCnt="0"/>
      <dgm:spPr/>
    </dgm:pt>
    <dgm:pt modelId="{65B48048-EA35-4D27-A58F-84B640C1A715}" type="pres">
      <dgm:prSet presAssocID="{2E6A77AE-22F2-46C1-99D0-72C2BCE49135}" presName="thickLine" presStyleLbl="alignNode1" presStyleIdx="4" presStyleCnt="5"/>
      <dgm:spPr/>
    </dgm:pt>
    <dgm:pt modelId="{5AFF7579-C2E2-4471-8423-37E4ADB7BA5F}" type="pres">
      <dgm:prSet presAssocID="{2E6A77AE-22F2-46C1-99D0-72C2BCE49135}" presName="horz1" presStyleCnt="0"/>
      <dgm:spPr/>
    </dgm:pt>
    <dgm:pt modelId="{AC74C1AA-6FE9-4376-B53B-5026EDA205FE}" type="pres">
      <dgm:prSet presAssocID="{2E6A77AE-22F2-46C1-99D0-72C2BCE49135}" presName="tx1" presStyleLbl="revTx" presStyleIdx="4" presStyleCnt="5"/>
      <dgm:spPr/>
    </dgm:pt>
    <dgm:pt modelId="{C96A43EF-162C-4FFC-95AE-5C9FC96C854F}" type="pres">
      <dgm:prSet presAssocID="{2E6A77AE-22F2-46C1-99D0-72C2BCE49135}" presName="vert1" presStyleCnt="0"/>
      <dgm:spPr/>
    </dgm:pt>
  </dgm:ptLst>
  <dgm:cxnLst>
    <dgm:cxn modelId="{8F7FA30F-EE38-4538-ADD5-7A78060C9A74}" type="presOf" srcId="{44682441-D907-4C3A-970C-A42661013238}" destId="{B649101F-C8AF-4AF5-9ADC-D7123A323930}" srcOrd="0" destOrd="0" presId="urn:microsoft.com/office/officeart/2008/layout/LinedList"/>
    <dgm:cxn modelId="{DF1F635B-79AE-430A-9E21-FE6DC7AB5569}" srcId="{D45D5EB1-CBDD-49BE-B80C-C165786AC095}" destId="{2E6A77AE-22F2-46C1-99D0-72C2BCE49135}" srcOrd="4" destOrd="0" parTransId="{546BF5A4-8DF2-4103-A90D-36F6CA51036E}" sibTransId="{72BE62E6-DDC5-4186-8F91-88D7BD7E8643}"/>
    <dgm:cxn modelId="{5CB11E41-4579-4826-A05B-FD21EBE71EC1}" srcId="{D45D5EB1-CBDD-49BE-B80C-C165786AC095}" destId="{68FBE1B1-9DB5-439C-BAF8-08FB0FCD46F4}" srcOrd="3" destOrd="0" parTransId="{4CAAE43C-4723-4739-B138-DE2B23FEAF09}" sibTransId="{936607C4-6D7F-449E-AE39-CA67DFB0AE2D}"/>
    <dgm:cxn modelId="{10114C48-7454-4D01-9D9A-E62FCE8DE3EF}" type="presOf" srcId="{EA32C418-B202-4CBD-A101-E18AE4AC3585}" destId="{2EC7497B-3184-484C-A68E-D9B7C389A568}" srcOrd="0" destOrd="0" presId="urn:microsoft.com/office/officeart/2008/layout/LinedList"/>
    <dgm:cxn modelId="{BD7DB87D-CC96-4BFE-8A87-C3804E322314}" type="presOf" srcId="{D45D5EB1-CBDD-49BE-B80C-C165786AC095}" destId="{3538B61E-EF9F-4B18-9F55-8CFF856681D3}" srcOrd="0" destOrd="0" presId="urn:microsoft.com/office/officeart/2008/layout/LinedList"/>
    <dgm:cxn modelId="{7467E188-721E-4931-99A2-B5595E370E26}" srcId="{D45D5EB1-CBDD-49BE-B80C-C165786AC095}" destId="{EA32C418-B202-4CBD-A101-E18AE4AC3585}" srcOrd="2" destOrd="0" parTransId="{0D38FB86-D02B-4332-9F83-EE3B18237122}" sibTransId="{86E2A9EA-5BF9-4E6C-8861-B7004B1DDFA0}"/>
    <dgm:cxn modelId="{7AF98EA1-03DA-45DC-9DBB-4F5CC339ABDF}" srcId="{D45D5EB1-CBDD-49BE-B80C-C165786AC095}" destId="{50CE7E8E-6710-4526-ACDC-03E811289016}" srcOrd="0" destOrd="0" parTransId="{3F910E8B-AAF7-4ECE-84CC-B61DF09F3835}" sibTransId="{DB94694A-3835-4816-992D-988A76C80019}"/>
    <dgm:cxn modelId="{F4A012C4-08A1-4AA3-9611-E2FC7F95268B}" type="presOf" srcId="{68FBE1B1-9DB5-439C-BAF8-08FB0FCD46F4}" destId="{E7BBB013-2781-4C9A-A0D1-AD781B080B33}" srcOrd="0" destOrd="0" presId="urn:microsoft.com/office/officeart/2008/layout/LinedList"/>
    <dgm:cxn modelId="{6F7840C5-4F8B-4452-B801-E31D83C1ADC3}" type="presOf" srcId="{50CE7E8E-6710-4526-ACDC-03E811289016}" destId="{459AE9DF-4C96-44C1-8BA6-2AD9458AAB9E}" srcOrd="0" destOrd="0" presId="urn:microsoft.com/office/officeart/2008/layout/LinedList"/>
    <dgm:cxn modelId="{BCEE62C5-0C7D-4013-88EE-7B989E62C7EB}" srcId="{D45D5EB1-CBDD-49BE-B80C-C165786AC095}" destId="{44682441-D907-4C3A-970C-A42661013238}" srcOrd="1" destOrd="0" parTransId="{4AAF2B5F-65ED-4A22-83C4-16B5A42A8A47}" sibTransId="{4395E189-9AF1-4B72-9A5D-5D411AE8A6E5}"/>
    <dgm:cxn modelId="{770127D4-36F5-4213-BFDD-A995FB5B56E0}" type="presOf" srcId="{2E6A77AE-22F2-46C1-99D0-72C2BCE49135}" destId="{AC74C1AA-6FE9-4376-B53B-5026EDA205FE}" srcOrd="0" destOrd="0" presId="urn:microsoft.com/office/officeart/2008/layout/LinedList"/>
    <dgm:cxn modelId="{81AF1768-29A8-47EA-859E-3F4F62FECBC5}" type="presParOf" srcId="{3538B61E-EF9F-4B18-9F55-8CFF856681D3}" destId="{8BEBFF44-9949-4895-A200-5A29A8B91BBC}" srcOrd="0" destOrd="0" presId="urn:microsoft.com/office/officeart/2008/layout/LinedList"/>
    <dgm:cxn modelId="{72C79B75-4A88-4816-87BF-5E2080905726}" type="presParOf" srcId="{3538B61E-EF9F-4B18-9F55-8CFF856681D3}" destId="{BF5ADAE6-A039-4379-B534-7B2D883F1302}" srcOrd="1" destOrd="0" presId="urn:microsoft.com/office/officeart/2008/layout/LinedList"/>
    <dgm:cxn modelId="{0C7B84CE-4593-4DCD-8666-0B8DC0363960}" type="presParOf" srcId="{BF5ADAE6-A039-4379-B534-7B2D883F1302}" destId="{459AE9DF-4C96-44C1-8BA6-2AD9458AAB9E}" srcOrd="0" destOrd="0" presId="urn:microsoft.com/office/officeart/2008/layout/LinedList"/>
    <dgm:cxn modelId="{6E7002CB-6662-4467-8A45-1842A89D32D8}" type="presParOf" srcId="{BF5ADAE6-A039-4379-B534-7B2D883F1302}" destId="{BD597CD7-6FF9-40CE-9A82-47F8A1DED621}" srcOrd="1" destOrd="0" presId="urn:microsoft.com/office/officeart/2008/layout/LinedList"/>
    <dgm:cxn modelId="{7B34A533-AEBA-4C80-A163-E3006EBBB797}" type="presParOf" srcId="{3538B61E-EF9F-4B18-9F55-8CFF856681D3}" destId="{530D85A2-E275-4CAA-A7B1-7424767C3539}" srcOrd="2" destOrd="0" presId="urn:microsoft.com/office/officeart/2008/layout/LinedList"/>
    <dgm:cxn modelId="{05B30A3E-FA88-43ED-9A16-5825074ACAC1}" type="presParOf" srcId="{3538B61E-EF9F-4B18-9F55-8CFF856681D3}" destId="{659345C5-A75A-41ED-A01C-07843AFA388F}" srcOrd="3" destOrd="0" presId="urn:microsoft.com/office/officeart/2008/layout/LinedList"/>
    <dgm:cxn modelId="{24923127-7347-4DD1-998D-4B2D90997358}" type="presParOf" srcId="{659345C5-A75A-41ED-A01C-07843AFA388F}" destId="{B649101F-C8AF-4AF5-9ADC-D7123A323930}" srcOrd="0" destOrd="0" presId="urn:microsoft.com/office/officeart/2008/layout/LinedList"/>
    <dgm:cxn modelId="{D943AA9D-138D-4D7D-9819-E2A36D67D4F5}" type="presParOf" srcId="{659345C5-A75A-41ED-A01C-07843AFA388F}" destId="{E9367757-1286-4265-A24D-0010980970D2}" srcOrd="1" destOrd="0" presId="urn:microsoft.com/office/officeart/2008/layout/LinedList"/>
    <dgm:cxn modelId="{CC94E2C3-7D4F-41DF-BE08-3BD73B1D5825}" type="presParOf" srcId="{3538B61E-EF9F-4B18-9F55-8CFF856681D3}" destId="{C2CC912C-A582-4C93-B3E5-099A5CE9D0BB}" srcOrd="4" destOrd="0" presId="urn:microsoft.com/office/officeart/2008/layout/LinedList"/>
    <dgm:cxn modelId="{5BF3CE3A-8473-486A-929A-21DA9BB9E3F4}" type="presParOf" srcId="{3538B61E-EF9F-4B18-9F55-8CFF856681D3}" destId="{9E82D4E4-76F4-4745-8F41-796764A4DF5C}" srcOrd="5" destOrd="0" presId="urn:microsoft.com/office/officeart/2008/layout/LinedList"/>
    <dgm:cxn modelId="{862BF859-64E5-4BD4-8045-856A3D6DDC6B}" type="presParOf" srcId="{9E82D4E4-76F4-4745-8F41-796764A4DF5C}" destId="{2EC7497B-3184-484C-A68E-D9B7C389A568}" srcOrd="0" destOrd="0" presId="urn:microsoft.com/office/officeart/2008/layout/LinedList"/>
    <dgm:cxn modelId="{86100C2C-8DA4-4888-9A2A-5AC24C5439DD}" type="presParOf" srcId="{9E82D4E4-76F4-4745-8F41-796764A4DF5C}" destId="{32455CAF-99F5-4992-BDB5-A444C5B77F96}" srcOrd="1" destOrd="0" presId="urn:microsoft.com/office/officeart/2008/layout/LinedList"/>
    <dgm:cxn modelId="{EB641E67-842D-49D5-B90E-E0787D1D7E5B}" type="presParOf" srcId="{3538B61E-EF9F-4B18-9F55-8CFF856681D3}" destId="{429D2FD5-E63B-41CE-89A3-93B26E43D0BE}" srcOrd="6" destOrd="0" presId="urn:microsoft.com/office/officeart/2008/layout/LinedList"/>
    <dgm:cxn modelId="{96021583-52F4-4F52-B388-65A8C750E924}" type="presParOf" srcId="{3538B61E-EF9F-4B18-9F55-8CFF856681D3}" destId="{F9DA51DE-D03C-48B9-BC1B-88F7EE572A2D}" srcOrd="7" destOrd="0" presId="urn:microsoft.com/office/officeart/2008/layout/LinedList"/>
    <dgm:cxn modelId="{31AFE686-3B76-4902-A676-46F393F1B093}" type="presParOf" srcId="{F9DA51DE-D03C-48B9-BC1B-88F7EE572A2D}" destId="{E7BBB013-2781-4C9A-A0D1-AD781B080B33}" srcOrd="0" destOrd="0" presId="urn:microsoft.com/office/officeart/2008/layout/LinedList"/>
    <dgm:cxn modelId="{8EC595FF-7D78-4C06-B851-9139B4A9CEA3}" type="presParOf" srcId="{F9DA51DE-D03C-48B9-BC1B-88F7EE572A2D}" destId="{12996265-297F-4C77-A4A9-C452B42D0DAD}" srcOrd="1" destOrd="0" presId="urn:microsoft.com/office/officeart/2008/layout/LinedList"/>
    <dgm:cxn modelId="{11E2369A-CB6D-428A-855D-441A60FEE3FD}" type="presParOf" srcId="{3538B61E-EF9F-4B18-9F55-8CFF856681D3}" destId="{65B48048-EA35-4D27-A58F-84B640C1A715}" srcOrd="8" destOrd="0" presId="urn:microsoft.com/office/officeart/2008/layout/LinedList"/>
    <dgm:cxn modelId="{AE425356-A5E7-4F3B-9902-4C17ED01B976}" type="presParOf" srcId="{3538B61E-EF9F-4B18-9F55-8CFF856681D3}" destId="{5AFF7579-C2E2-4471-8423-37E4ADB7BA5F}" srcOrd="9" destOrd="0" presId="urn:microsoft.com/office/officeart/2008/layout/LinedList"/>
    <dgm:cxn modelId="{D8046BA7-ED94-4D57-93F7-E79472D61B36}" type="presParOf" srcId="{5AFF7579-C2E2-4471-8423-37E4ADB7BA5F}" destId="{AC74C1AA-6FE9-4376-B53B-5026EDA205FE}" srcOrd="0" destOrd="0" presId="urn:microsoft.com/office/officeart/2008/layout/LinedList"/>
    <dgm:cxn modelId="{4C9A31CB-57A9-44C2-A27B-1DE06A49C81B}" type="presParOf" srcId="{5AFF7579-C2E2-4471-8423-37E4ADB7BA5F}" destId="{C96A43EF-162C-4FFC-95AE-5C9FC96C854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BFF44-9949-4895-A200-5A29A8B91BBC}">
      <dsp:nvSpPr>
        <dsp:cNvPr id="0" name=""/>
        <dsp:cNvSpPr/>
      </dsp:nvSpPr>
      <dsp:spPr>
        <a:xfrm>
          <a:off x="0" y="574"/>
          <a:ext cx="74540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AE9DF-4C96-44C1-8BA6-2AD9458AAB9E}">
      <dsp:nvSpPr>
        <dsp:cNvPr id="0" name=""/>
        <dsp:cNvSpPr/>
      </dsp:nvSpPr>
      <dsp:spPr>
        <a:xfrm>
          <a:off x="0" y="574"/>
          <a:ext cx="7454077" cy="941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        Framework - Python Django </a:t>
          </a:r>
        </a:p>
      </dsp:txBody>
      <dsp:txXfrm>
        <a:off x="0" y="574"/>
        <a:ext cx="7454077" cy="941195"/>
      </dsp:txXfrm>
    </dsp:sp>
    <dsp:sp modelId="{530D85A2-E275-4CAA-A7B1-7424767C3539}">
      <dsp:nvSpPr>
        <dsp:cNvPr id="0" name=""/>
        <dsp:cNvSpPr/>
      </dsp:nvSpPr>
      <dsp:spPr>
        <a:xfrm>
          <a:off x="0" y="941770"/>
          <a:ext cx="74540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9101F-C8AF-4AF5-9ADC-D7123A323930}">
      <dsp:nvSpPr>
        <dsp:cNvPr id="0" name=""/>
        <dsp:cNvSpPr/>
      </dsp:nvSpPr>
      <dsp:spPr>
        <a:xfrm>
          <a:off x="0" y="941770"/>
          <a:ext cx="7454077" cy="941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        Database – pgAdmin(PostgreSQL</a:t>
          </a:r>
          <a:r>
            <a:rPr lang="en-US" sz="3400" kern="1200" dirty="0"/>
            <a:t>)</a:t>
          </a:r>
        </a:p>
      </dsp:txBody>
      <dsp:txXfrm>
        <a:off x="0" y="941770"/>
        <a:ext cx="7454077" cy="941195"/>
      </dsp:txXfrm>
    </dsp:sp>
    <dsp:sp modelId="{C2CC912C-A582-4C93-B3E5-099A5CE9D0BB}">
      <dsp:nvSpPr>
        <dsp:cNvPr id="0" name=""/>
        <dsp:cNvSpPr/>
      </dsp:nvSpPr>
      <dsp:spPr>
        <a:xfrm>
          <a:off x="0" y="1882965"/>
          <a:ext cx="74540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7497B-3184-484C-A68E-D9B7C389A568}">
      <dsp:nvSpPr>
        <dsp:cNvPr id="0" name=""/>
        <dsp:cNvSpPr/>
      </dsp:nvSpPr>
      <dsp:spPr>
        <a:xfrm>
          <a:off x="0" y="1882965"/>
          <a:ext cx="7454077" cy="941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        Visualization – google charts</a:t>
          </a:r>
        </a:p>
      </dsp:txBody>
      <dsp:txXfrm>
        <a:off x="0" y="1882965"/>
        <a:ext cx="7454077" cy="941195"/>
      </dsp:txXfrm>
    </dsp:sp>
    <dsp:sp modelId="{429D2FD5-E63B-41CE-89A3-93B26E43D0BE}">
      <dsp:nvSpPr>
        <dsp:cNvPr id="0" name=""/>
        <dsp:cNvSpPr/>
      </dsp:nvSpPr>
      <dsp:spPr>
        <a:xfrm>
          <a:off x="0" y="2824161"/>
          <a:ext cx="74540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BB013-2781-4C9A-A0D1-AD781B080B33}">
      <dsp:nvSpPr>
        <dsp:cNvPr id="0" name=""/>
        <dsp:cNvSpPr/>
      </dsp:nvSpPr>
      <dsp:spPr>
        <a:xfrm>
          <a:off x="0" y="2824161"/>
          <a:ext cx="7454077" cy="941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        UI – JavaScript/HTML/CSS</a:t>
          </a:r>
        </a:p>
      </dsp:txBody>
      <dsp:txXfrm>
        <a:off x="0" y="2824161"/>
        <a:ext cx="7454077" cy="941195"/>
      </dsp:txXfrm>
    </dsp:sp>
    <dsp:sp modelId="{65B48048-EA35-4D27-A58F-84B640C1A715}">
      <dsp:nvSpPr>
        <dsp:cNvPr id="0" name=""/>
        <dsp:cNvSpPr/>
      </dsp:nvSpPr>
      <dsp:spPr>
        <a:xfrm>
          <a:off x="0" y="3765356"/>
          <a:ext cx="745407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4C1AA-6FE9-4376-B53B-5026EDA205FE}">
      <dsp:nvSpPr>
        <dsp:cNvPr id="0" name=""/>
        <dsp:cNvSpPr/>
      </dsp:nvSpPr>
      <dsp:spPr>
        <a:xfrm>
          <a:off x="0" y="3765356"/>
          <a:ext cx="7454077" cy="941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          Cloud – AWS(EC2, RDS, Elastic IP)</a:t>
          </a:r>
        </a:p>
      </dsp:txBody>
      <dsp:txXfrm>
        <a:off x="0" y="3765356"/>
        <a:ext cx="7454077" cy="941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5.156.199.7:8000/" TargetMode="External"/><Relationship Id="rId2" Type="http://schemas.openxmlformats.org/officeDocument/2006/relationships/hyperlink" Target="http://18.119.30.7:8000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f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" TargetMode="External"/><Relationship Id="rId2" Type="http://schemas.openxmlformats.org/officeDocument/2006/relationships/hyperlink" Target="https://github.com/MoganaviniithRathinavel/Web-App-for-Temperature-and-Pollution-Analysis.gi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-n5QAuQSr8" TargetMode="External"/><Relationship Id="rId5" Type="http://schemas.openxmlformats.org/officeDocument/2006/relationships/hyperlink" Target="https://www.youtube.com/watch?v=8x4JKMIY718" TargetMode="External"/><Relationship Id="rId4" Type="http://schemas.openxmlformats.org/officeDocument/2006/relationships/hyperlink" Target="https://www.programink.com/django-tutorial/django-deployment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fif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4.jfi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jfi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openweathermap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1133" y="410550"/>
            <a:ext cx="6269347" cy="4009847"/>
          </a:xfrm>
        </p:spPr>
        <p:txBody>
          <a:bodyPr>
            <a:normAutofit/>
          </a:bodyPr>
          <a:lstStyle/>
          <a:p>
            <a:pPr algn="ctr"/>
            <a:r>
              <a:rPr lang="en-US" sz="4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City Climate Explorer: </a:t>
            </a:r>
            <a:r>
              <a:rPr lang="en-US" sz="40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App for Temperature and Pollution Analysis</a:t>
            </a:r>
            <a:endParaRPr lang="en-US" sz="4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AAE46E3-083C-64EE-2A26-4E700899A1C7}"/>
              </a:ext>
            </a:extLst>
          </p:cNvPr>
          <p:cNvSpPr txBox="1">
            <a:spLocks/>
          </p:cNvSpPr>
          <p:nvPr/>
        </p:nvSpPr>
        <p:spPr>
          <a:xfrm>
            <a:off x="4168783" y="4208102"/>
            <a:ext cx="7429168" cy="2239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>
                <a:solidFill>
                  <a:srgbClr val="0070C0"/>
                </a:solidFill>
                <a:latin typeface="Arail"/>
              </a:rPr>
              <a:t>Data Programming Final Project-Group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69823-3D59-48DF-CCBD-5B843872008D}"/>
              </a:ext>
            </a:extLst>
          </p:cNvPr>
          <p:cNvSpPr txBox="1"/>
          <p:nvPr/>
        </p:nvSpPr>
        <p:spPr>
          <a:xfrm>
            <a:off x="7181909" y="5833581"/>
            <a:ext cx="56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F0"/>
                </a:solidFill>
              </a:rPr>
              <a:t>Professor: Roshan Sahu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E7AF-16EE-5B6E-9975-FBCDA9457B9E}"/>
              </a:ext>
            </a:extLst>
          </p:cNvPr>
          <p:cNvSpPr txBox="1">
            <a:spLocks/>
          </p:cNvSpPr>
          <p:nvPr/>
        </p:nvSpPr>
        <p:spPr>
          <a:xfrm>
            <a:off x="209549" y="4895850"/>
            <a:ext cx="11677651" cy="1682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Public IPv4 address:</a:t>
            </a:r>
          </a:p>
          <a:p>
            <a:pPr algn="ctr"/>
            <a:endParaRPr lang="en-US" sz="1600" b="1" dirty="0"/>
          </a:p>
          <a:p>
            <a:pPr algn="ctr"/>
            <a:r>
              <a:rPr lang="en-CA" sz="1600" b="1" dirty="0">
                <a:solidFill>
                  <a:schemeClr val="accent5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Weather App</a:t>
            </a:r>
            <a:endParaRPr lang="en-CA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CA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1800" b="1" cap="none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://15.156.199.84:8000/</a:t>
            </a:r>
            <a:endParaRPr lang="en-US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09D1C4-CF7D-6C83-CB3A-A5A41187820B}"/>
              </a:ext>
            </a:extLst>
          </p:cNvPr>
          <p:cNvSpPr txBox="1">
            <a:spLocks/>
          </p:cNvSpPr>
          <p:nvPr/>
        </p:nvSpPr>
        <p:spPr>
          <a:xfrm>
            <a:off x="2626974" y="157923"/>
            <a:ext cx="7434070" cy="7658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/>
              <a:t> </a:t>
            </a:r>
            <a:r>
              <a:rPr lang="en-US" sz="2800" dirty="0"/>
              <a:t>EC2 instance summary</a:t>
            </a:r>
          </a:p>
        </p:txBody>
      </p:sp>
      <p:pic>
        <p:nvPicPr>
          <p:cNvPr id="4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EE252A-01BA-9D25-4623-1094688C8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266"/>
          <a:stretch/>
        </p:blipFill>
        <p:spPr>
          <a:xfrm>
            <a:off x="568856" y="559099"/>
            <a:ext cx="11318344" cy="3646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48611D-11A9-FCEE-E40B-2816C2AC2B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5"/>
          <a:stretch/>
        </p:blipFill>
        <p:spPr>
          <a:xfrm>
            <a:off x="568856" y="914090"/>
            <a:ext cx="11413595" cy="376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071448D-4319-D2A1-F59E-B431A1EC1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89565"/>
            <a:ext cx="12191999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var(--font-family-base-4om3hr, &quot;Amazon Ember&quot;, &quot;Helvetica Neue&quot;, Roboto, Arial, sans-serif)"/>
              </a:rPr>
              <a:t>Endpoint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var(--font-family-base-4om3hr, &quot;Amazon Ember&quot;, &quot;Helvetica Neue&quot;, Roboto, Arial, sans-serif)"/>
              </a:rPr>
              <a:t>Database: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var(--font-family-base-4om3hr, &quot;Amazon Ember&quot;, &quot;Helvetica Neue&quot;, Roboto, Arial, sans-serif)"/>
              </a:rPr>
              <a:t>1.cvzduojqjzph.ca-central-1.rds.amazonaws.com                                                                                  Port: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var(--font-family-base-4om3hr, &quot;Amazon Ember&quot;, &quot;Helvetica Neue&quot;, Roboto, Arial, sans-serif)"/>
              </a:rPr>
              <a:t>5432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311933-4E04-0AF8-A7FE-607F9B43FBF4}"/>
              </a:ext>
            </a:extLst>
          </p:cNvPr>
          <p:cNvSpPr txBox="1">
            <a:spLocks/>
          </p:cNvSpPr>
          <p:nvPr/>
        </p:nvSpPr>
        <p:spPr>
          <a:xfrm>
            <a:off x="2300403" y="68819"/>
            <a:ext cx="7434070" cy="7658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RDS management console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1BEDA9-A0C8-B65A-EF6A-5A91A9FE0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5105"/>
            <a:ext cx="12191999" cy="48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FAD95D-8ED7-85DE-733D-882D288E3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8246" r="35960" b="23491"/>
          <a:stretch/>
        </p:blipFill>
        <p:spPr>
          <a:xfrm>
            <a:off x="413486" y="1184987"/>
            <a:ext cx="4993228" cy="4106635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4152F9-535D-8E33-3317-543B5491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00" r="2939" b="17322"/>
          <a:stretch/>
        </p:blipFill>
        <p:spPr>
          <a:xfrm>
            <a:off x="5999584" y="2920482"/>
            <a:ext cx="5868955" cy="335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9C877-5F8C-5151-AF8D-BC5D0F109781}"/>
              </a:ext>
            </a:extLst>
          </p:cNvPr>
          <p:cNvSpPr txBox="1"/>
          <p:nvPr/>
        </p:nvSpPr>
        <p:spPr>
          <a:xfrm>
            <a:off x="2584981" y="193374"/>
            <a:ext cx="946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PROJECTING RESULTS ON AWS CLOUD SERVER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5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05A925A-7D66-A159-756F-016F6BDFD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" t="6114" r="45209" b="47577"/>
          <a:stretch/>
        </p:blipFill>
        <p:spPr>
          <a:xfrm>
            <a:off x="130628" y="1845568"/>
            <a:ext cx="5864439" cy="3166863"/>
          </a:xfrm>
          <a:prstGeom prst="rect">
            <a:avLst/>
          </a:prstGeom>
        </p:spPr>
      </p:pic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DE71CC8-5E64-3EFE-3B13-48D71E7D1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" t="8003" r="46611" b="47153"/>
          <a:stretch/>
        </p:blipFill>
        <p:spPr>
          <a:xfrm>
            <a:off x="6196935" y="2925147"/>
            <a:ext cx="5693770" cy="3042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5CC6B-8FBC-7E32-0C88-874FE734A1A3}"/>
              </a:ext>
            </a:extLst>
          </p:cNvPr>
          <p:cNvSpPr txBox="1"/>
          <p:nvPr/>
        </p:nvSpPr>
        <p:spPr>
          <a:xfrm>
            <a:off x="1894113" y="256573"/>
            <a:ext cx="90880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3B.DATA VISUALIZATION USING GOOGLE CHARTS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069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D82F-270F-6CAD-94DB-7AD5E0F4ECA6}"/>
              </a:ext>
            </a:extLst>
          </p:cNvPr>
          <p:cNvSpPr txBox="1">
            <a:spLocks/>
          </p:cNvSpPr>
          <p:nvPr/>
        </p:nvSpPr>
        <p:spPr>
          <a:xfrm>
            <a:off x="2111950" y="111270"/>
            <a:ext cx="7968099" cy="7658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BUILDING API TO SERVE DATA FROM CLOUD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EAAB44-0FEB-C195-FDE9-C2ECB9DB6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" t="8217" r="11025" b="11389"/>
          <a:stretch/>
        </p:blipFill>
        <p:spPr>
          <a:xfrm>
            <a:off x="380999" y="723900"/>
            <a:ext cx="11277601" cy="42862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A3991-4115-6D20-F225-91B98DA8571D}"/>
              </a:ext>
            </a:extLst>
          </p:cNvPr>
          <p:cNvSpPr txBox="1">
            <a:spLocks/>
          </p:cNvSpPr>
          <p:nvPr/>
        </p:nvSpPr>
        <p:spPr>
          <a:xfrm>
            <a:off x="1924606" y="5622780"/>
            <a:ext cx="4961969" cy="90153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CA" sz="3200" b="1" dirty="0"/>
              <a:t>GET ALL ELEMENTS: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DC6D9-A7C1-5B8E-9FC1-96E4E0F03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26"/>
          <a:stretch/>
        </p:blipFill>
        <p:spPr>
          <a:xfrm>
            <a:off x="5626453" y="5146391"/>
            <a:ext cx="5851172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8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554E-27D0-0275-6520-36EEC6810214}"/>
              </a:ext>
            </a:extLst>
          </p:cNvPr>
          <p:cNvSpPr txBox="1">
            <a:spLocks/>
          </p:cNvSpPr>
          <p:nvPr/>
        </p:nvSpPr>
        <p:spPr>
          <a:xfrm>
            <a:off x="1624082" y="123516"/>
            <a:ext cx="9320143" cy="7658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BUILDING API TO SERVE DATA FROM CLOUD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A4077F1-20B8-A6AB-3016-DF724D69D704}"/>
              </a:ext>
            </a:extLst>
          </p:cNvPr>
          <p:cNvSpPr txBox="1">
            <a:spLocks/>
          </p:cNvSpPr>
          <p:nvPr/>
        </p:nvSpPr>
        <p:spPr>
          <a:xfrm>
            <a:off x="-4693" y="3625432"/>
            <a:ext cx="4126635" cy="850425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GET ELEMENTS BY ID: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596816-3D84-4027-3D33-127FE0FD4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" t="6927" r="3396" b="39547"/>
          <a:stretch/>
        </p:blipFill>
        <p:spPr>
          <a:xfrm>
            <a:off x="3743326" y="1647825"/>
            <a:ext cx="7905750" cy="4210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B8411-BB22-7A94-365E-C1A8BB5CA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8" y="4682648"/>
            <a:ext cx="5808768" cy="195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949E-C4E1-847B-018C-744AA9F6F018}"/>
              </a:ext>
            </a:extLst>
          </p:cNvPr>
          <p:cNvSpPr txBox="1">
            <a:spLocks/>
          </p:cNvSpPr>
          <p:nvPr/>
        </p:nvSpPr>
        <p:spPr>
          <a:xfrm>
            <a:off x="496692" y="255311"/>
            <a:ext cx="11695307" cy="147649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GitHub URL: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Web-App-for-Temperature-and-Pollution-Analysis-MOGANAVINIITH-RATHINAVEL(GITHUB)</a:t>
            </a:r>
            <a:endParaRPr 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54A29C-7B4F-9352-E4C2-FE0CD962B129}"/>
              </a:ext>
            </a:extLst>
          </p:cNvPr>
          <p:cNvSpPr txBox="1">
            <a:spLocks/>
          </p:cNvSpPr>
          <p:nvPr/>
        </p:nvSpPr>
        <p:spPr>
          <a:xfrm>
            <a:off x="496692" y="1900049"/>
            <a:ext cx="7276560" cy="663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2B0192-1E3C-FF0F-F4BF-0C586CD3033D}"/>
              </a:ext>
            </a:extLst>
          </p:cNvPr>
          <p:cNvSpPr txBox="1"/>
          <p:nvPr/>
        </p:nvSpPr>
        <p:spPr>
          <a:xfrm>
            <a:off x="496691" y="2865719"/>
            <a:ext cx="114649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https://openweathermap.org/</a:t>
            </a:r>
            <a:endParaRPr lang="en-CA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Django Deployment | Deploy </a:t>
            </a:r>
            <a:r>
              <a:rPr lang="en-CA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django</a:t>
            </a:r>
            <a:r>
              <a:rPr lang="en-CA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application on AWS EC2 (programink.com)</a:t>
            </a:r>
            <a:endParaRPr lang="en-CA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Dynamically Generate Google Charts in Django – YouTube</a:t>
            </a:r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Django Project: Build Weather App | From Scratch – YouTube</a:t>
            </a:r>
            <a:endParaRPr lang="en-CA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accent5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74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hank you message&#10;&#10;Description automatically generated">
            <a:extLst>
              <a:ext uri="{FF2B5EF4-FFF2-40B4-BE49-F238E27FC236}">
                <a16:creationId xmlns:a16="http://schemas.microsoft.com/office/drawing/2014/main" id="{103A501B-C214-7CF8-3A23-D2CD2D786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D3D4369-A800-F1C1-0BD1-185E99529C68}"/>
              </a:ext>
            </a:extLst>
          </p:cNvPr>
          <p:cNvSpPr txBox="1">
            <a:spLocks/>
          </p:cNvSpPr>
          <p:nvPr/>
        </p:nvSpPr>
        <p:spPr>
          <a:xfrm>
            <a:off x="2593910" y="0"/>
            <a:ext cx="6531429" cy="6344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our team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DA52B-973B-319A-C6DB-77F50AF23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52687"/>
              </p:ext>
            </p:extLst>
          </p:nvPr>
        </p:nvGraphicFramePr>
        <p:xfrm>
          <a:off x="0" y="719666"/>
          <a:ext cx="12192000" cy="6219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23">
                  <a:extLst>
                    <a:ext uri="{9D8B030D-6E8A-4147-A177-3AD203B41FA5}">
                      <a16:colId xmlns:a16="http://schemas.microsoft.com/office/drawing/2014/main" val="1286280969"/>
                    </a:ext>
                  </a:extLst>
                </a:gridCol>
                <a:gridCol w="1616149">
                  <a:extLst>
                    <a:ext uri="{9D8B030D-6E8A-4147-A177-3AD203B41FA5}">
                      <a16:colId xmlns:a16="http://schemas.microsoft.com/office/drawing/2014/main" val="2967864301"/>
                    </a:ext>
                  </a:extLst>
                </a:gridCol>
                <a:gridCol w="8608828">
                  <a:extLst>
                    <a:ext uri="{9D8B030D-6E8A-4147-A177-3AD203B41FA5}">
                      <a16:colId xmlns:a16="http://schemas.microsoft.com/office/drawing/2014/main" val="3925059159"/>
                    </a:ext>
                  </a:extLst>
                </a:gridCol>
              </a:tblGrid>
              <a:tr h="4934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CA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</a:t>
                      </a:r>
                      <a:endParaRPr lang="en-CA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Experience/Skills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extLst>
                  <a:ext uri="{0D108BD9-81ED-4DB2-BD59-A6C34878D82A}">
                    <a16:rowId xmlns:a16="http://schemas.microsoft.com/office/drawing/2014/main" val="874189282"/>
                  </a:ext>
                </a:extLst>
              </a:tr>
              <a:tr h="5037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Moganaviniith Rathinavel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Project Manager</a:t>
                      </a: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5000"/>
                        </a:lnSpc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3+ years of experience as a project coordinator in developing business, strategies, signing Mou's with organizations, experience in project management tools like Jira, MS project and monday.com for making perfect schedule.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extLst>
                  <a:ext uri="{0D108BD9-81ED-4DB2-BD59-A6C34878D82A}">
                    <a16:rowId xmlns:a16="http://schemas.microsoft.com/office/drawing/2014/main" val="4166306047"/>
                  </a:ext>
                </a:extLst>
              </a:tr>
              <a:tr h="9237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Nanditha Babu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Analyst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3+ Years of experience in collecting data, Data cleaning and preprocessing skills are crucial.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>
                        <a:lnSpc>
                          <a:spcPct val="10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Assuring data quality, addressing missing data, and eliminating outliers.  which is valuable as a data analyst.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>
                        <a:lnSpc>
                          <a:spcPct val="105000"/>
                        </a:lnSpc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strong understanding of SQL (Structured Query Language) is crucial for data retrieval and manipulation from relational databases.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extLst>
                  <a:ext uri="{0D108BD9-81ED-4DB2-BD59-A6C34878D82A}">
                    <a16:rowId xmlns:a16="http://schemas.microsoft.com/office/drawing/2014/main" val="752515501"/>
                  </a:ext>
                </a:extLst>
              </a:tr>
              <a:tr h="9610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Srivas Sathyanarayanan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Developer</a:t>
                      </a:r>
                      <a:endParaRPr lang="en-CA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programmer with more than 2 years of Java, Python, and SQL experience.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>
                        <a:lnSpc>
                          <a:spcPct val="105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 expert Python user, web developer, and data analyst. Complex querying, database design, and optimization are all areas of MySQL expertise.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just">
                        <a:lnSpc>
                          <a:spcPct val="105000"/>
                        </a:lnSpc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 all stages of the development life cycle, went to client meetings, and collected business analyst's needs.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extLst>
                  <a:ext uri="{0D108BD9-81ED-4DB2-BD59-A6C34878D82A}">
                    <a16:rowId xmlns:a16="http://schemas.microsoft.com/office/drawing/2014/main" val="3176802395"/>
                  </a:ext>
                </a:extLst>
              </a:tr>
              <a:tr h="13254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Darshan Tahiliani</a:t>
                      </a: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Business Analyst</a:t>
                      </a: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Bachelors of Engineering in Computer Science Post graduate diploma in Information systems Security.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Communication, and problem-solving skills to gather and document requirements, analyze data, and facilitate effective decision-making.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Proficiency in project management, technical understanding, and adaptability are also crucial for success in translating business needs into actionable solutions.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extLst>
                  <a:ext uri="{0D108BD9-81ED-4DB2-BD59-A6C34878D82A}">
                    <a16:rowId xmlns:a16="http://schemas.microsoft.com/office/drawing/2014/main" val="1241491448"/>
                  </a:ext>
                </a:extLst>
              </a:tr>
              <a:tr h="1946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Rohan Juneja</a:t>
                      </a: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Business Analyst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CA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Bachelor in Computer Science Engineering ,Post graduate diploma in Information systems security.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Analytical thinking, effective communication, and problem-solving, while also demonstrating proficiency in project management, technical understanding, and adaptability to bridge the gap between business requirements and practical solutions. 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Key attributes include strong interpersonal skills, industry knowledge, and the ability to facilitate collaboration among diverse stakeholders.</a:t>
                      </a:r>
                      <a:endParaRPr lang="en-CA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996" marR="61996" marT="0" marB="0"/>
                </a:tc>
                <a:extLst>
                  <a:ext uri="{0D108BD9-81ED-4DB2-BD59-A6C34878D82A}">
                    <a16:rowId xmlns:a16="http://schemas.microsoft.com/office/drawing/2014/main" val="3753757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37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7C9B-3855-C8E6-1651-53FF41BC5919}"/>
              </a:ext>
            </a:extLst>
          </p:cNvPr>
          <p:cNvSpPr txBox="1">
            <a:spLocks/>
          </p:cNvSpPr>
          <p:nvPr/>
        </p:nvSpPr>
        <p:spPr>
          <a:xfrm>
            <a:off x="2227174" y="0"/>
            <a:ext cx="7434070" cy="7658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F82A4-5227-D8E7-34CA-8BE6EFE0D825}"/>
              </a:ext>
            </a:extLst>
          </p:cNvPr>
          <p:cNvSpPr txBox="1">
            <a:spLocks/>
          </p:cNvSpPr>
          <p:nvPr/>
        </p:nvSpPr>
        <p:spPr>
          <a:xfrm>
            <a:off x="0" y="699795"/>
            <a:ext cx="12092472" cy="580364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on the temperature and pollution levels of all cities worldwide will be provided by this project.</a:t>
            </a:r>
          </a:p>
          <a:p>
            <a:pPr marL="0" indent="0" algn="just">
              <a:lnSpc>
                <a:spcPct val="100000"/>
              </a:lnSpc>
              <a:buClr>
                <a:schemeClr val="tx1"/>
              </a:buCl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temperature status includes a visual chart that displays a variety of data, including the city's name, country code, humidity, and pressure.</a:t>
            </a:r>
          </a:p>
          <a:p>
            <a:pPr algn="just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pollution status report includes a number of data, including the air quality index and the concentrations of various pollutants, including ammonia, carbon dioxide, nitrogen dioxide, ozone, sulfur dioxide, and particulates (PM2.5 and PM10).</a:t>
            </a:r>
          </a:p>
          <a:p>
            <a:pPr marL="0" indent="0" algn="just">
              <a:lnSpc>
                <a:spcPct val="100000"/>
              </a:lnSpc>
              <a:buClr>
                <a:schemeClr val="tx1"/>
              </a:buCl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visualization is offered for information on pollution and temperature.</a:t>
            </a:r>
          </a:p>
          <a:p>
            <a:pPr marL="0" indent="0" algn="just">
              <a:lnSpc>
                <a:spcPct val="100000"/>
              </a:lnSpc>
              <a:buClr>
                <a:schemeClr val="tx1"/>
              </a:buClr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project is housed on the AWS Live Cloud, utilizing a Rest API to provide data for each element categorized by ID.</a:t>
            </a:r>
          </a:p>
          <a:p>
            <a:pPr algn="just"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457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ACADAA4A-6ED5-A991-EB88-99796313AF06}"/>
              </a:ext>
            </a:extLst>
          </p:cNvPr>
          <p:cNvSpPr txBox="1">
            <a:spLocks/>
          </p:cNvSpPr>
          <p:nvPr/>
        </p:nvSpPr>
        <p:spPr>
          <a:xfrm>
            <a:off x="2264496" y="101900"/>
            <a:ext cx="7434070" cy="7658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>
                <a:latin typeface="Arial" panose="020B0604020202020204" pitchFamily="34" charset="0"/>
                <a:cs typeface="Arial" panose="020B0604020202020204" pitchFamily="34" charset="0"/>
              </a:rPr>
              <a:t>Dataset Description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46F5296-3D29-91B6-2D88-9070D450E818}"/>
              </a:ext>
            </a:extLst>
          </p:cNvPr>
          <p:cNvSpPr txBox="1">
            <a:spLocks/>
          </p:cNvSpPr>
          <p:nvPr/>
        </p:nvSpPr>
        <p:spPr>
          <a:xfrm>
            <a:off x="3441982" y="763681"/>
            <a:ext cx="7454077" cy="87707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source: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https://openweathermap.org/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4848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available in JSON format</a:t>
            </a:r>
            <a:endParaRPr lang="en-US" sz="2000" dirty="0">
              <a:solidFill>
                <a:srgbClr val="4848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B13C3D-5B28-A055-5644-5FEEDEF07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7" y="1674517"/>
            <a:ext cx="3093715" cy="698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813830-CBEE-908D-B0C2-32EA3C162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825" y="1674517"/>
            <a:ext cx="4124161" cy="5410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CA9F7B5-999E-21FD-0730-C4BCE0518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10" y="2416492"/>
            <a:ext cx="3865282" cy="2248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84C8B5-D596-DA01-6337-748981050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202" y="2528936"/>
            <a:ext cx="2857748" cy="2895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7D1165-D564-F11A-B037-9C478EFF62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065" y="2290751"/>
            <a:ext cx="396274" cy="2514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DB4D41-32B7-5E8C-C23E-544ED595E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710" y="2808245"/>
            <a:ext cx="3859630" cy="55555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52FD892-6B0F-7059-7816-3AD2A81E3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4202" y="2914449"/>
            <a:ext cx="4133081" cy="5555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C2D4A8A-A76B-8023-BB4E-AFD8903742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1686" y="3756858"/>
            <a:ext cx="7454077" cy="217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1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916E-A8A8-2FE4-8F27-2D66821D7F4C}"/>
              </a:ext>
            </a:extLst>
          </p:cNvPr>
          <p:cNvSpPr txBox="1">
            <a:spLocks/>
          </p:cNvSpPr>
          <p:nvPr/>
        </p:nvSpPr>
        <p:spPr>
          <a:xfrm>
            <a:off x="2243046" y="241858"/>
            <a:ext cx="7434070" cy="8404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Tools used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945DD37D-0C4F-2F60-948D-91ECE61FFD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724947"/>
              </p:ext>
            </p:extLst>
          </p:nvPr>
        </p:nvGraphicFramePr>
        <p:xfrm>
          <a:off x="2514884" y="1082351"/>
          <a:ext cx="7454077" cy="4707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6C1E1F3-C0F3-F715-57C0-10AD79D0D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628" y="1082351"/>
            <a:ext cx="695325" cy="695325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54A1058-E392-3952-3704-5B4BAEC09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359" y="2120590"/>
            <a:ext cx="887861" cy="78105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F7C89E-FCF0-AE9D-4FC3-48E3852C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359" y="3045390"/>
            <a:ext cx="887861" cy="781049"/>
          </a:xfrm>
          <a:prstGeom prst="rect">
            <a:avLst/>
          </a:prstGeom>
        </p:spPr>
      </p:pic>
      <p:pic>
        <p:nvPicPr>
          <p:cNvPr id="7" name="Picture 6" descr="A picture containing text, first-aid kit, clipart, sign&#10;&#10;Description automatically generated">
            <a:extLst>
              <a:ext uri="{FF2B5EF4-FFF2-40B4-BE49-F238E27FC236}">
                <a16:creationId xmlns:a16="http://schemas.microsoft.com/office/drawing/2014/main" id="{1B9EF9A7-ECD8-29D0-378B-87B3A90852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2201" y="3970189"/>
            <a:ext cx="980175" cy="86306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220E8C6-DC88-AEF3-2C43-92B884C03B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2202" y="4917948"/>
            <a:ext cx="934018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B971-50CD-A5E8-3C56-5FDE559F3C53}"/>
              </a:ext>
            </a:extLst>
          </p:cNvPr>
          <p:cNvSpPr txBox="1">
            <a:spLocks/>
          </p:cNvSpPr>
          <p:nvPr/>
        </p:nvSpPr>
        <p:spPr>
          <a:xfrm>
            <a:off x="2378965" y="121298"/>
            <a:ext cx="7434070" cy="10263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1. Acquisition of data source from a remote source (URL)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78FF2-0863-3B31-4A49-563ADFA47936}"/>
              </a:ext>
            </a:extLst>
          </p:cNvPr>
          <p:cNvSpPr txBox="1">
            <a:spLocks/>
          </p:cNvSpPr>
          <p:nvPr/>
        </p:nvSpPr>
        <p:spPr>
          <a:xfrm>
            <a:off x="2696548" y="1073020"/>
            <a:ext cx="7231224" cy="216470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URL: </a:t>
            </a:r>
            <a:r>
              <a:rPr lang="en-US" sz="3200" dirty="0">
                <a:hlinkClick r:id="rId2"/>
              </a:rPr>
              <a:t>https://openweathermap.org/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968C9-6F37-4811-E81E-3AD38C338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39" y="1872337"/>
            <a:ext cx="5391519" cy="3113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ADE4B0-8895-05D4-ED9E-7EC4F7D8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451" y="1872338"/>
            <a:ext cx="5792824" cy="31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3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45C2-7A3B-D067-8E3F-1861DE201055}"/>
              </a:ext>
            </a:extLst>
          </p:cNvPr>
          <p:cNvSpPr txBox="1">
            <a:spLocks/>
          </p:cNvSpPr>
          <p:nvPr/>
        </p:nvSpPr>
        <p:spPr>
          <a:xfrm>
            <a:off x="2445792" y="79934"/>
            <a:ext cx="7434070" cy="94313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2A. Storing acquired data in a database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BA417A0-6011-9F27-6801-E3CAD268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90" y="1325145"/>
            <a:ext cx="4038950" cy="3353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210697-3E5D-C012-2A4B-81158601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70" y="1325144"/>
            <a:ext cx="4184630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4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84C9-5C2B-8FB5-A461-1ED3074C5343}"/>
              </a:ext>
            </a:extLst>
          </p:cNvPr>
          <p:cNvSpPr txBox="1">
            <a:spLocks/>
          </p:cNvSpPr>
          <p:nvPr/>
        </p:nvSpPr>
        <p:spPr>
          <a:xfrm>
            <a:off x="2378965" y="101940"/>
            <a:ext cx="7434070" cy="7658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2B.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Storing temperature data in PostgreSQl</a:t>
            </a:r>
          </a:p>
        </p:txBody>
      </p:sp>
      <p:pic>
        <p:nvPicPr>
          <p:cNvPr id="3" name="Content Placeholder 2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90DBD48-0745-DAEE-5EB4-22B5E85B6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9"/>
          <a:stretch/>
        </p:blipFill>
        <p:spPr>
          <a:xfrm>
            <a:off x="352425" y="949385"/>
            <a:ext cx="11449050" cy="497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D452-E619-CEDF-8079-2366C4F3A611}"/>
              </a:ext>
            </a:extLst>
          </p:cNvPr>
          <p:cNvSpPr txBox="1">
            <a:spLocks/>
          </p:cNvSpPr>
          <p:nvPr/>
        </p:nvSpPr>
        <p:spPr>
          <a:xfrm>
            <a:off x="2378965" y="157923"/>
            <a:ext cx="7434070" cy="76584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2C.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Storing pollution data in PostgreSQl</a:t>
            </a:r>
          </a:p>
        </p:txBody>
      </p:sp>
      <p:pic>
        <p:nvPicPr>
          <p:cNvPr id="3" name="Content Placeholder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937938C-7A7B-AE34-1A7D-FC1E53194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4"/>
          <a:stretch/>
        </p:blipFill>
        <p:spPr>
          <a:xfrm>
            <a:off x="438539" y="923770"/>
            <a:ext cx="11196734" cy="51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923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{413E277B-73AD-4244-82ED-390EE365FD2C}tf56160789_win32</Template>
  <TotalTime>140</TotalTime>
  <Words>679</Words>
  <Application>Microsoft Office PowerPoint</Application>
  <PresentationFormat>Widescreen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Arail</vt:lpstr>
      <vt:lpstr>Arial</vt:lpstr>
      <vt:lpstr>Book Antiqua</vt:lpstr>
      <vt:lpstr>Bookman Old Style</vt:lpstr>
      <vt:lpstr>Calibri</vt:lpstr>
      <vt:lpstr>Franklin Gothic Book</vt:lpstr>
      <vt:lpstr>Symbol</vt:lpstr>
      <vt:lpstr>var(--font-family-base-4om3hr, "Amazon Ember", "Helvetica Neue", Roboto, Arial, sans-serif)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Moganaviniith Rathinavel</dc:creator>
  <cp:lastModifiedBy>Moganaviniith Rathinavel</cp:lastModifiedBy>
  <cp:revision>3</cp:revision>
  <dcterms:created xsi:type="dcterms:W3CDTF">2023-12-03T02:51:12Z</dcterms:created>
  <dcterms:modified xsi:type="dcterms:W3CDTF">2023-12-03T19:06:28Z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